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5"/>
  </p:sldMasterIdLst>
  <p:notesMasterIdLst>
    <p:notesMasterId r:id="rId65"/>
  </p:notesMasterIdLst>
  <p:handoutMasterIdLst>
    <p:handoutMasterId r:id="rId66"/>
  </p:handoutMasterIdLst>
  <p:sldIdLst>
    <p:sldId id="668" r:id="rId6"/>
    <p:sldId id="1152" r:id="rId7"/>
    <p:sldId id="1096" r:id="rId8"/>
    <p:sldId id="1097" r:id="rId9"/>
    <p:sldId id="1098" r:id="rId10"/>
    <p:sldId id="1099" r:id="rId11"/>
    <p:sldId id="1100" r:id="rId12"/>
    <p:sldId id="1101" r:id="rId13"/>
    <p:sldId id="1102" r:id="rId14"/>
    <p:sldId id="1103" r:id="rId15"/>
    <p:sldId id="1104" r:id="rId16"/>
    <p:sldId id="1105" r:id="rId17"/>
    <p:sldId id="1106" r:id="rId18"/>
    <p:sldId id="1107" r:id="rId19"/>
    <p:sldId id="1108" r:id="rId20"/>
    <p:sldId id="1109" r:id="rId21"/>
    <p:sldId id="1110" r:id="rId22"/>
    <p:sldId id="1111" r:id="rId23"/>
    <p:sldId id="1112" r:id="rId24"/>
    <p:sldId id="1113" r:id="rId25"/>
    <p:sldId id="1114" r:id="rId26"/>
    <p:sldId id="1115" r:id="rId27"/>
    <p:sldId id="1116" r:id="rId28"/>
    <p:sldId id="1117" r:id="rId29"/>
    <p:sldId id="1118" r:id="rId30"/>
    <p:sldId id="1119" r:id="rId31"/>
    <p:sldId id="1120" r:id="rId32"/>
    <p:sldId id="1121" r:id="rId33"/>
    <p:sldId id="1122" r:id="rId34"/>
    <p:sldId id="1123" r:id="rId35"/>
    <p:sldId id="1124" r:id="rId36"/>
    <p:sldId id="1125" r:id="rId37"/>
    <p:sldId id="1126" r:id="rId38"/>
    <p:sldId id="1127" r:id="rId39"/>
    <p:sldId id="1128" r:id="rId40"/>
    <p:sldId id="1129" r:id="rId41"/>
    <p:sldId id="1130" r:id="rId42"/>
    <p:sldId id="1131" r:id="rId43"/>
    <p:sldId id="1132" r:id="rId44"/>
    <p:sldId id="1133" r:id="rId45"/>
    <p:sldId id="1134" r:id="rId46"/>
    <p:sldId id="1135" r:id="rId47"/>
    <p:sldId id="1136" r:id="rId48"/>
    <p:sldId id="1137" r:id="rId49"/>
    <p:sldId id="1138" r:id="rId50"/>
    <p:sldId id="1139" r:id="rId51"/>
    <p:sldId id="1140" r:id="rId52"/>
    <p:sldId id="1141" r:id="rId53"/>
    <p:sldId id="1142" r:id="rId54"/>
    <p:sldId id="1143" r:id="rId55"/>
    <p:sldId id="1144" r:id="rId56"/>
    <p:sldId id="1145" r:id="rId57"/>
    <p:sldId id="1146" r:id="rId58"/>
    <p:sldId id="1147" r:id="rId59"/>
    <p:sldId id="1148" r:id="rId60"/>
    <p:sldId id="1149" r:id="rId61"/>
    <p:sldId id="1150" r:id="rId62"/>
    <p:sldId id="1151" r:id="rId63"/>
    <p:sldId id="672" r:id="rId64"/>
  </p:sldIdLst>
  <p:sldSz cx="16256000" cy="9144000"/>
  <p:notesSz cx="6858000" cy="9144000"/>
  <p:defaultTextStyle>
    <a:defPPr>
      <a:defRPr lang="en-US"/>
    </a:defPPr>
    <a:lvl1pPr marL="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6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20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681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24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80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BF0778B-7CA9-714A-9AC3-1B388009A849}">
          <p14:sldIdLst>
            <p14:sldId id="668"/>
            <p14:sldId id="1152"/>
            <p14:sldId id="1096"/>
            <p14:sldId id="1097"/>
            <p14:sldId id="1098"/>
            <p14:sldId id="1099"/>
            <p14:sldId id="1100"/>
            <p14:sldId id="1101"/>
            <p14:sldId id="1102"/>
            <p14:sldId id="1103"/>
            <p14:sldId id="1104"/>
            <p14:sldId id="1105"/>
            <p14:sldId id="1106"/>
            <p14:sldId id="1107"/>
            <p14:sldId id="1108"/>
            <p14:sldId id="1109"/>
            <p14:sldId id="1110"/>
            <p14:sldId id="1111"/>
            <p14:sldId id="1112"/>
            <p14:sldId id="1113"/>
            <p14:sldId id="1114"/>
            <p14:sldId id="1115"/>
            <p14:sldId id="1116"/>
            <p14:sldId id="1117"/>
            <p14:sldId id="1118"/>
            <p14:sldId id="1119"/>
            <p14:sldId id="1120"/>
            <p14:sldId id="1121"/>
            <p14:sldId id="1122"/>
            <p14:sldId id="1123"/>
            <p14:sldId id="1124"/>
            <p14:sldId id="1125"/>
            <p14:sldId id="1126"/>
            <p14:sldId id="1127"/>
            <p14:sldId id="1128"/>
            <p14:sldId id="1129"/>
            <p14:sldId id="1130"/>
            <p14:sldId id="1131"/>
            <p14:sldId id="1132"/>
            <p14:sldId id="1133"/>
            <p14:sldId id="1134"/>
            <p14:sldId id="1135"/>
            <p14:sldId id="1136"/>
            <p14:sldId id="1137"/>
            <p14:sldId id="1138"/>
            <p14:sldId id="1139"/>
            <p14:sldId id="1140"/>
            <p14:sldId id="1141"/>
            <p14:sldId id="1142"/>
            <p14:sldId id="1143"/>
            <p14:sldId id="1144"/>
            <p14:sldId id="1145"/>
            <p14:sldId id="1146"/>
            <p14:sldId id="1147"/>
            <p14:sldId id="1148"/>
            <p14:sldId id="1149"/>
            <p14:sldId id="1150"/>
            <p14:sldId id="1151"/>
            <p14:sldId id="67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51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7D868C"/>
    <a:srgbClr val="808000"/>
    <a:srgbClr val="408000"/>
    <a:srgbClr val="108001"/>
    <a:srgbClr val="CBCFD1"/>
    <a:srgbClr val="015068"/>
    <a:srgbClr val="0885AC"/>
    <a:srgbClr val="076F91"/>
    <a:srgbClr val="076E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1" autoAdjust="0"/>
    <p:restoredTop sz="75550" autoAdjust="0"/>
  </p:normalViewPr>
  <p:slideViewPr>
    <p:cSldViewPr snapToGrid="0">
      <p:cViewPr varScale="1">
        <p:scale>
          <a:sx n="44" d="100"/>
          <a:sy n="44" d="100"/>
        </p:scale>
        <p:origin x="928" y="32"/>
      </p:cViewPr>
      <p:guideLst>
        <p:guide orient="horz" pos="2880"/>
        <p:guide pos="512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42" d="100"/>
          <a:sy n="42" d="100"/>
        </p:scale>
        <p:origin x="1516" y="4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63" Type="http://schemas.openxmlformats.org/officeDocument/2006/relationships/slide" Target="slides/slide58.xml"/><Relationship Id="rId68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66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61" Type="http://schemas.openxmlformats.org/officeDocument/2006/relationships/slide" Target="slides/slide56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notesMaster" Target="notesMasters/notesMaster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slide" Target="slides/slide51.xml"/><Relationship Id="rId64" Type="http://schemas.openxmlformats.org/officeDocument/2006/relationships/slide" Target="slides/slide59.xml"/><Relationship Id="rId69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presProps" Target="presProps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2015-08-17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2015-08-17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1219120" rtl="0" eaLnBrk="1" latinLnBrk="0" hangingPunct="1">
      <a:lnSpc>
        <a:spcPct val="90000"/>
      </a:lnSpc>
      <a:spcAft>
        <a:spcPts val="444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83968" indent="-141102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437416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643779" indent="-19577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820155" indent="-153449" algn="l" defTabSz="1219120" rtl="0" eaLnBrk="1" latinLnBrk="0" hangingPunct="1">
      <a:lnSpc>
        <a:spcPct val="90000"/>
      </a:lnSpc>
      <a:spcAft>
        <a:spcPts val="444"/>
      </a:spcAft>
      <a:buFont typeface="Arial" pitchFamily="34" charset="0"/>
      <a:buChar char="•"/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780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362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92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483" algn="l" defTabSz="121912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77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2718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7562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717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886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18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gradFill>
          <a:gsLst>
            <a:gs pos="0">
              <a:schemeClr val="bg1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3684" y="322703"/>
            <a:ext cx="782233" cy="793251"/>
          </a:xfrm>
          <a:prstGeom prst="rect">
            <a:avLst/>
          </a:prstGeom>
        </p:spPr>
      </p:pic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Holder 6"/>
          <p:cNvSpPr txBox="1">
            <a:spLocks/>
          </p:cNvSpPr>
          <p:nvPr userDrawn="1"/>
        </p:nvSpPr>
        <p:spPr>
          <a:xfrm>
            <a:off x="10651999" y="11582401"/>
            <a:ext cx="321733" cy="656591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r" defTabSz="914363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fld id="{81D60167-4931-47E6-BA6A-407CBD079E47}" type="slidenum">
              <a:rPr lang="en-US" sz="2133" smtClean="0"/>
              <a:pPr marL="33866"/>
              <a:t>‹#›</a:t>
            </a:fld>
            <a:endParaRPr lang="en-US" sz="2133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10430933" y="11582401"/>
            <a:ext cx="711200" cy="32823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2133" dirty="0" smtClean="0"/>
              <a:t>1-</a:t>
            </a:r>
            <a:endParaRPr lang="en-US" sz="2133" dirty="0"/>
          </a:p>
        </p:txBody>
      </p:sp>
      <p:sp>
        <p:nvSpPr>
          <p:cNvPr id="15" name="object 41"/>
          <p:cNvSpPr txBox="1">
            <a:spLocks/>
          </p:cNvSpPr>
          <p:nvPr userDrawn="1"/>
        </p:nvSpPr>
        <p:spPr>
          <a:xfrm>
            <a:off x="7646976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856198"/>
            <a:ext cx="14898624" cy="5345953"/>
          </a:xfrm>
        </p:spPr>
        <p:txBody>
          <a:bodyPr>
            <a:noAutofit/>
          </a:bodyPr>
          <a:lstStyle>
            <a:lvl1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spcAft>
                <a:spcPts val="800"/>
              </a:spcAft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0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7310937" cy="7064204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000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7285940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7285940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610835" y="2775887"/>
            <a:ext cx="14925909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621431" y="3444563"/>
            <a:ext cx="14925909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88001" y="1807222"/>
            <a:ext cx="5079999" cy="5529556"/>
          </a:xfrm>
          <a:prstGeom prst="rect">
            <a:avLst/>
          </a:prstGeom>
        </p:spPr>
      </p:pic>
      <p:cxnSp>
        <p:nvCxnSpPr>
          <p:cNvPr id="3" name="Straight Connector 2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3013752" y="2496326"/>
            <a:ext cx="10972800" cy="1337551"/>
          </a:xfrm>
        </p:spPr>
        <p:txBody>
          <a:bodyPr wrap="square" lIns="91440" tIns="91440" rIns="91440" bIns="91440" anchor="ctr" anchorCtr="0">
            <a:no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3013752" y="3451138"/>
            <a:ext cx="10972800" cy="554062"/>
          </a:xfrm>
        </p:spPr>
        <p:txBody>
          <a:bodyPr wrap="square" lIns="91440" tIns="91440" rIns="91440" bIns="91440">
            <a:sp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667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3013752" y="4187115"/>
            <a:ext cx="10972800" cy="512897"/>
          </a:xfrm>
        </p:spPr>
        <p:txBody>
          <a:bodyPr wrap="square" lIns="91440" tIns="91440" rIns="91440" bIns="91440">
            <a:spAutoFit/>
          </a:bodyPr>
          <a:lstStyle>
            <a:lvl1pPr marL="0" indent="0">
              <a:buNone/>
              <a:defRPr sz="2133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309026" indent="0">
              <a:buNone/>
              <a:defRPr sz="2133" b="1"/>
            </a:lvl2pPr>
            <a:lvl3pPr marL="609585" indent="0">
              <a:buNone/>
              <a:defRPr sz="2133" b="1"/>
            </a:lvl3pPr>
            <a:lvl4pPr marL="840296" indent="0">
              <a:buNone/>
              <a:defRPr sz="2133" b="1"/>
            </a:lvl4pPr>
            <a:lvl5pPr marL="1068889" indent="0">
              <a:buNone/>
              <a:defRPr sz="2133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</a:t>
            </a:r>
            <a:r>
              <a:rPr lang="en-US" dirty="0" smtClean="0"/>
              <a:t>2014 </a:t>
            </a:r>
            <a:r>
              <a:rPr lang="en-US" dirty="0" smtClean="0"/>
              <a:t>Chef Software Inc.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3499880" y="7502867"/>
            <a:ext cx="8917577" cy="5241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  <p:cxnSp>
        <p:nvCxnSpPr>
          <p:cNvPr id="15" name="Straight Connector 1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8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19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67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09914" y="1348277"/>
            <a:ext cx="14934855" cy="3410817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09913" y="4999858"/>
            <a:ext cx="14934888" cy="3408420"/>
          </a:xfrm>
        </p:spPr>
        <p:txBody>
          <a:bodyPr>
            <a:no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17"/>
          <p:cNvSpPr>
            <a:spLocks noGrp="1"/>
          </p:cNvSpPr>
          <p:nvPr>
            <p:ph type="ftr" sz="quarter" idx="13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18"/>
          <p:cNvSpPr>
            <a:spLocks noGrp="1"/>
          </p:cNvSpPr>
          <p:nvPr>
            <p:ph type="sldNum" sz="quarter" idx="14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8624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992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36961" y="488145"/>
            <a:ext cx="11554287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12728595" y="1407399"/>
            <a:ext cx="2574428" cy="2378453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58345" y="955744"/>
            <a:ext cx="3478521" cy="2802144"/>
          </a:xfrm>
          <a:prstGeom prst="rect">
            <a:avLst/>
          </a:prstGeom>
        </p:spPr>
      </p:pic>
      <p:cxnSp>
        <p:nvCxnSpPr>
          <p:cNvPr id="14" name="Straight Connector 13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7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9723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315962"/>
            <a:ext cx="14423693" cy="58490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4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3674904" y="7800741"/>
            <a:ext cx="174948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45272" y="1433095"/>
            <a:ext cx="704149" cy="537891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49"/>
            <a:ext cx="14422528" cy="729785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3733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120567" y="3237375"/>
            <a:ext cx="14417959" cy="572765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3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83247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12707286" y="1181819"/>
            <a:ext cx="2574428" cy="2616299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1218768"/>
              <a:endParaRPr lang="en-US" sz="32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263670" y="489009"/>
            <a:ext cx="3162292" cy="3118372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04800"/>
            <a:ext cx="14935200" cy="827577"/>
          </a:xfrm>
        </p:spPr>
        <p:txBody>
          <a:bodyPr/>
          <a:lstStyle>
            <a:lvl1pPr>
              <a:defRPr sz="5867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1121104" y="2113747"/>
            <a:ext cx="14423693" cy="6047259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3733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1219120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121104" y="1337150"/>
            <a:ext cx="14422528" cy="566391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4267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03177" y="1335982"/>
            <a:ext cx="412824" cy="571604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1124446" y="3538306"/>
            <a:ext cx="14404273" cy="659007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1135042" y="4206982"/>
            <a:ext cx="14404273" cy="626533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4267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4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15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559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398685" y="493869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1928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925924" y="5316750"/>
            <a:ext cx="11018907" cy="1631135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2228684" y="5129978"/>
            <a:ext cx="11778401" cy="784439"/>
          </a:xfrm>
          <a:prstGeom prst="rect">
            <a:avLst/>
          </a:prstGeom>
        </p:spPr>
        <p:txBody>
          <a:bodyPr vert="horz" wrap="square" lIns="121920" tIns="121920" rIns="121920" bIns="121920" rtlCol="0">
            <a:normAutofit/>
          </a:bodyPr>
          <a:lstStyle/>
          <a:p>
            <a:r>
              <a:rPr lang="en-US" sz="3200" b="1" dirty="0" smtClean="0"/>
              <a:t>Objective:</a:t>
            </a:r>
            <a:endParaRPr lang="en-US" sz="32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3012273" y="5989430"/>
            <a:ext cx="11318532" cy="185495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4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3017561" y="3462898"/>
            <a:ext cx="11319040" cy="1528233"/>
          </a:xfrm>
        </p:spPr>
        <p:txBody>
          <a:bodyPr anchor="ctr">
            <a:normAutofit/>
          </a:bodyPr>
          <a:lstStyle>
            <a:lvl1pPr marL="121917" indent="0">
              <a:spcBef>
                <a:spcPts val="800"/>
              </a:spcBef>
              <a:buNone/>
              <a:defRPr sz="3733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2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3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7134276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71610" y="551454"/>
            <a:ext cx="3118372" cy="3162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429190" y="482873"/>
            <a:ext cx="3162292" cy="3162292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0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1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36961" y="488145"/>
            <a:ext cx="12824551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r>
              <a:rPr lang="en-US" sz="16933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6118"/>
            <a:ext cx="10974132" cy="3346421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3170632" y="298921"/>
            <a:ext cx="2608891" cy="3478521"/>
          </a:xfrm>
          <a:prstGeom prst="rect">
            <a:avLst/>
          </a:prstGeom>
        </p:spPr>
      </p:pic>
      <p:cxnSp>
        <p:nvCxnSpPr>
          <p:cNvPr id="8" name="Straight Connector 7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1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8236089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Success</a:t>
            </a:r>
            <a:endParaRPr lang="en-US" sz="5867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622767" y="312660"/>
            <a:ext cx="7319275" cy="82757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sz="5867" dirty="0" smtClean="0"/>
              <a:t>Problem</a:t>
            </a:r>
            <a:endParaRPr lang="en-US" sz="5867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8089379" cy="9144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612485" y="1358867"/>
            <a:ext cx="7310968" cy="706000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8233833" y="1348277"/>
            <a:ext cx="7310968" cy="7069380"/>
          </a:xfrm>
        </p:spPr>
        <p:txBody>
          <a:bodyPr lIns="91440" tIns="91440">
            <a:normAutofit/>
          </a:bodyPr>
          <a:lstStyle>
            <a:lvl1pPr>
              <a:defRPr sz="4267"/>
            </a:lvl1pPr>
            <a:lvl2pPr>
              <a:defRPr sz="3200"/>
            </a:lvl2pPr>
            <a:lvl3pPr>
              <a:defRPr sz="2400"/>
            </a:lvl3pPr>
            <a:lvl4pPr>
              <a:defRPr sz="1867"/>
            </a:lvl4pPr>
            <a:lvl5pPr>
              <a:defRPr sz="3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5601573" y="553756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8611016" y="529680"/>
            <a:ext cx="1219200" cy="1219200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endParaRPr lang="en-US" sz="3200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617939" y="1171716"/>
            <a:ext cx="7310936" cy="9307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8236403" y="1179742"/>
            <a:ext cx="7308365" cy="128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593330" y="268017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8204722" y="259541"/>
            <a:ext cx="7376583" cy="836083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5867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6256000" cy="3354507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36959" y="488145"/>
            <a:ext cx="15028044" cy="237821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121920" tIns="121920" rIns="121920" bIns="121920" rtlCol="0" anchor="ctr">
            <a:noAutofit/>
          </a:bodyPr>
          <a:lstStyle/>
          <a:p>
            <a:endParaRPr lang="en-US" sz="16933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2">
                  <a:lumMod val="95000"/>
                  <a:alpha val="50000"/>
                </a:schemeClr>
              </a:solidFill>
              <a:effectLst/>
            </a:endParaRP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716438" y="318789"/>
            <a:ext cx="4174037" cy="3246473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3013752" y="2496327"/>
            <a:ext cx="10972800" cy="852712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4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3013753" y="3505071"/>
            <a:ext cx="10974132" cy="2544287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733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6095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6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2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9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 flipH="1">
            <a:off x="0" y="8165051"/>
            <a:ext cx="16256000" cy="3586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17"/>
          <p:cNvSpPr>
            <a:spLocks noGrp="1"/>
          </p:cNvSpPr>
          <p:nvPr>
            <p:ph type="ftr" sz="quarter" idx="15"/>
          </p:nvPr>
        </p:nvSpPr>
        <p:spPr>
          <a:xfrm>
            <a:off x="324400" y="8579607"/>
            <a:ext cx="5681953" cy="507556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2" name="Slide Number Placeholder 18"/>
          <p:cNvSpPr>
            <a:spLocks noGrp="1"/>
          </p:cNvSpPr>
          <p:nvPr>
            <p:ph type="sldNum" sz="quarter" idx="16"/>
          </p:nvPr>
        </p:nvSpPr>
        <p:spPr>
          <a:xfrm>
            <a:off x="6299200" y="8579662"/>
            <a:ext cx="3657600" cy="486833"/>
          </a:xfrm>
          <a:prstGeom prst="rect">
            <a:avLst/>
          </a:prstGeom>
        </p:spPr>
        <p:txBody>
          <a:bodyPr/>
          <a:lstStyle>
            <a:lvl1pPr algn="ctr">
              <a:defRPr sz="1867">
                <a:solidFill>
                  <a:srgbClr val="7D868C"/>
                </a:solidFill>
                <a:latin typeface="+mn-lt"/>
              </a:defRPr>
            </a:lvl1pPr>
          </a:lstStyle>
          <a:p>
            <a:fld id="{D3C6E21F-9381-4880-84FB-1E73165A9E9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object 41"/>
          <p:cNvSpPr txBox="1">
            <a:spLocks/>
          </p:cNvSpPr>
          <p:nvPr userDrawn="1"/>
        </p:nvSpPr>
        <p:spPr>
          <a:xfrm>
            <a:off x="7630647" y="8679544"/>
            <a:ext cx="731824" cy="28732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600" b="0" i="0" kern="1200">
                <a:solidFill>
                  <a:schemeClr val="tx1"/>
                </a:solidFill>
                <a:latin typeface="Gill Sans MT"/>
                <a:ea typeface="+mn-ea"/>
                <a:cs typeface="Gill Sans MT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3866"/>
            <a:r>
              <a:rPr lang="en-US" sz="1867" b="0" dirty="0" smtClean="0">
                <a:solidFill>
                  <a:srgbClr val="7D868C"/>
                </a:solidFill>
                <a:latin typeface="+mn-lt"/>
                <a:cs typeface="Arial" panose="020B0604020202020204" pitchFamily="34" charset="0"/>
              </a:rPr>
              <a:t>14-</a:t>
            </a:r>
            <a:endParaRPr lang="en-US" sz="1867" b="0" dirty="0">
              <a:solidFill>
                <a:srgbClr val="7D868C"/>
              </a:solidFill>
              <a:latin typeface="+mn-lt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0" y="304800"/>
            <a:ext cx="14935200" cy="82905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1" y="1524000"/>
            <a:ext cx="14938964" cy="70104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8475134"/>
            <a:ext cx="54864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smtClean="0"/>
              <a:t>©</a:t>
            </a:r>
            <a:r>
              <a:rPr lang="en-US" dirty="0" smtClean="0"/>
              <a:t>2014 </a:t>
            </a:r>
            <a:r>
              <a:rPr lang="en-US" dirty="0" smtClean="0"/>
              <a:t>Chef Software Inc.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8475134"/>
            <a:ext cx="36576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3AC244-EF0F-45B5-99B7-04DF836D954E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2979" y="8178791"/>
            <a:ext cx="950463" cy="103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75" r:id="rId2"/>
    <p:sldLayoutId id="2147483781" r:id="rId3"/>
    <p:sldLayoutId id="2147483768" r:id="rId4"/>
    <p:sldLayoutId id="2147483782" r:id="rId5"/>
    <p:sldLayoutId id="2147483785" r:id="rId6"/>
    <p:sldLayoutId id="2147483770" r:id="rId7"/>
    <p:sldLayoutId id="2147483774" r:id="rId8"/>
    <p:sldLayoutId id="2147483771" r:id="rId9"/>
    <p:sldLayoutId id="2147483779" r:id="rId10"/>
    <p:sldLayoutId id="2147483767" r:id="rId11"/>
    <p:sldLayoutId id="2147483723" r:id="rId12"/>
    <p:sldLayoutId id="2147483790" r:id="rId13"/>
    <p:sldLayoutId id="2147483795" r:id="rId14"/>
    <p:sldLayoutId id="2147483801" r:id="rId15"/>
    <p:sldLayoutId id="2147483802" r:id="rId16"/>
    <p:sldLayoutId id="2147483804" r:id="rId17"/>
    <p:sldLayoutId id="2147483805" r:id="rId18"/>
    <p:sldLayoutId id="2147483806" r:id="rId19"/>
    <p:sldLayoutId id="2147483807" r:id="rId20"/>
    <p:sldLayoutId id="2147483808" r:id="rId2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dt="0"/>
  <p:txStyles>
    <p:titleStyle>
      <a:lvl1pPr algn="l" defTabSz="1219120" rtl="0" eaLnBrk="1" latinLnBrk="0" hangingPunct="1">
        <a:lnSpc>
          <a:spcPct val="90000"/>
        </a:lnSpc>
        <a:spcBef>
          <a:spcPct val="0"/>
        </a:spcBef>
        <a:buNone/>
        <a:defRPr lang="en-US" sz="5867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42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30902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733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09585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40296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667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1068889" indent="0" algn="l" defTabSz="1219120" rtl="0" eaLnBrk="1" latinLnBrk="0" hangingPunct="1">
        <a:lnSpc>
          <a:spcPct val="100000"/>
        </a:lnSpc>
        <a:spcBef>
          <a:spcPts val="8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335258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142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03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264" indent="-304780" algn="l" defTabSz="121912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6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20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81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4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0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362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2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483" algn="l" defTabSz="121912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120" userDrawn="1">
          <p15:clr>
            <a:srgbClr val="F26B43"/>
          </p15:clr>
        </p15:guide>
        <p15:guide id="2" orient="horz" pos="2880" userDrawn="1">
          <p15:clr>
            <a:srgbClr val="F26B43"/>
          </p15:clr>
        </p15:guide>
        <p15:guide id="3" orient="horz" pos="384" userDrawn="1">
          <p15:clr>
            <a:srgbClr val="F26B43"/>
          </p15:clr>
        </p15:guide>
        <p15:guide id="4" orient="horz" pos="5376" userDrawn="1">
          <p15:clr>
            <a:srgbClr val="F26B43"/>
          </p15:clr>
        </p15:guide>
        <p15:guide id="5" pos="427" userDrawn="1">
          <p15:clr>
            <a:srgbClr val="F26B43"/>
          </p15:clr>
        </p15:guide>
        <p15:guide id="6" pos="9813" userDrawn="1">
          <p15:clr>
            <a:srgbClr val="F26B43"/>
          </p15:clr>
        </p15:guide>
        <p15:guide id="7" orient="horz" pos="1152" userDrawn="1">
          <p15:clr>
            <a:srgbClr val="F26B43"/>
          </p15:clr>
        </p15:guide>
        <p15:guide id="8" orient="horz" pos="4768" userDrawn="1">
          <p15:clr>
            <a:srgbClr val="F26B43"/>
          </p15:clr>
        </p15:guide>
        <p15:guide id="9" orient="horz" pos="15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auto"/>
        <p:txBody>
          <a:bodyPr/>
          <a:lstStyle/>
          <a:p>
            <a:r>
              <a:rPr lang="en-US" dirty="0"/>
              <a:t>Environments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auto"/>
        <p:txBody>
          <a:bodyPr/>
          <a:lstStyle/>
          <a:p>
            <a:r>
              <a:rPr lang="en-US" dirty="0" smtClean="0"/>
              <a:t>TBD</a:t>
            </a:r>
            <a:endParaRPr lang="en-US" dirty="0"/>
          </a:p>
        </p:txBody>
      </p:sp>
      <p:sp>
        <p:nvSpPr>
          <p:cNvPr id="7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24400" y="8594297"/>
            <a:ext cx="5681953" cy="430887"/>
          </a:xfrm>
        </p:spPr>
        <p:txBody>
          <a:bodyPr/>
          <a:lstStyle/>
          <a:p>
            <a:pPr algn="l"/>
            <a:r>
              <a:rPr lang="en-US" sz="1600" dirty="0">
                <a:solidFill>
                  <a:srgbClr val="7D868C"/>
                </a:solidFill>
              </a:rPr>
              <a:t>©</a:t>
            </a:r>
            <a:r>
              <a:rPr lang="en-US" sz="1600" dirty="0" smtClean="0">
                <a:solidFill>
                  <a:srgbClr val="7D868C"/>
                </a:solidFill>
              </a:rPr>
              <a:t>2014 </a:t>
            </a:r>
            <a:r>
              <a:rPr lang="en-US" sz="1600" dirty="0">
                <a:solidFill>
                  <a:srgbClr val="7D868C"/>
                </a:solidFill>
              </a:rPr>
              <a:t>Chef Software Inc.</a:t>
            </a:r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6281086" y="8573333"/>
            <a:ext cx="3693831" cy="430887"/>
          </a:xfrm>
        </p:spPr>
        <p:txBody>
          <a:bodyPr/>
          <a:lstStyle/>
          <a:p>
            <a:pPr algn="ctr"/>
            <a:r>
              <a:rPr lang="en-US" sz="1600" dirty="0">
                <a:solidFill>
                  <a:srgbClr val="7D868C"/>
                </a:solidFill>
              </a:rPr>
              <a:t>Course v4.0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3AC244-EF0F-45B5-99B7-04DF836D954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84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_default</a:t>
            </a:r>
          </a:p>
          <a:p>
            <a:r>
              <a:rPr lang="en-US" dirty="0" smtClean="0"/>
              <a:t>production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793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environment</a:t>
            </a:r>
          </a:p>
          <a:p>
            <a:r>
              <a:rPr lang="en-US" dirty="0" err="1"/>
              <a:t>cookbook_versions</a:t>
            </a:r>
            <a:r>
              <a:rPr lang="en-US" dirty="0"/>
              <a:t>:</a:t>
            </a:r>
          </a:p>
          <a:p>
            <a:r>
              <a:rPr lang="en-US" dirty="0"/>
              <a:t>  apache:    = 0.2.1</a:t>
            </a:r>
          </a:p>
          <a:p>
            <a:r>
              <a:rPr lang="en-US" dirty="0"/>
              <a:t>  </a:t>
            </a:r>
            <a:r>
              <a:rPr lang="en-US" dirty="0" err="1"/>
              <a:t>myhaproxy</a:t>
            </a:r>
            <a:r>
              <a:rPr lang="en-US" dirty="0"/>
              <a:t>: = </a:t>
            </a:r>
            <a:r>
              <a:rPr lang="en-US" dirty="0" smtClean="0"/>
              <a:t>0.3.0</a:t>
            </a:r>
            <a:endParaRPr lang="en-US" dirty="0"/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Where we run production code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Chef::Environment</a:t>
            </a:r>
          </a:p>
          <a:p>
            <a:r>
              <a:rPr lang="en-US" dirty="0"/>
              <a:t>name:                production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show production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4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*</a:t>
            </a:r>
            <a:r>
              <a:rPr lang="en-US" dirty="0"/>
              <a:t>* NODE COMMANDS **</a:t>
            </a:r>
          </a:p>
          <a:p>
            <a:r>
              <a:rPr lang="en-US" dirty="0"/>
              <a:t>knife node bulk delete REGEX (options)</a:t>
            </a:r>
          </a:p>
          <a:p>
            <a:r>
              <a:rPr lang="en-US" dirty="0"/>
              <a:t>knife node create NODE (options)</a:t>
            </a:r>
          </a:p>
          <a:p>
            <a:r>
              <a:rPr lang="en-US" dirty="0"/>
              <a:t>knife node delete NODE (options)</a:t>
            </a:r>
          </a:p>
          <a:p>
            <a:r>
              <a:rPr lang="en-US" dirty="0"/>
              <a:t>knife node edit NODE (options)</a:t>
            </a:r>
          </a:p>
          <a:p>
            <a:r>
              <a:rPr lang="en-US" dirty="0"/>
              <a:t>knife node environment set NODE ENVIRONMENT</a:t>
            </a:r>
          </a:p>
          <a:p>
            <a:r>
              <a:rPr lang="en-US" dirty="0"/>
              <a:t>knife node from file FILE (options)</a:t>
            </a:r>
          </a:p>
          <a:p>
            <a:r>
              <a:rPr lang="en-US" dirty="0"/>
              <a:t>knife node list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add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remove [NODE] [ENTRY[,ENTRY]] (options)</a:t>
            </a:r>
          </a:p>
          <a:p>
            <a:r>
              <a:rPr lang="en-US" dirty="0"/>
              <a:t>knife node </a:t>
            </a:r>
            <a:r>
              <a:rPr lang="en-US" dirty="0" err="1"/>
              <a:t>run_list</a:t>
            </a:r>
            <a:r>
              <a:rPr lang="en-US" dirty="0"/>
              <a:t> set NODE ENTRIES (options)</a:t>
            </a:r>
          </a:p>
          <a:p>
            <a:r>
              <a:rPr lang="en-US" dirty="0"/>
              <a:t>knife node show NODE (options)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85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knife node environment set NODE ENVIRONMENT</a:t>
            </a:r>
          </a:p>
          <a:p>
            <a:r>
              <a:rPr lang="en-US" dirty="0"/>
              <a:t>    -s, --server-</a:t>
            </a:r>
            <a:r>
              <a:rPr lang="en-US" dirty="0" err="1"/>
              <a:t>url</a:t>
            </a:r>
            <a:r>
              <a:rPr lang="en-US" dirty="0"/>
              <a:t> URL             Chef Server URL</a:t>
            </a:r>
          </a:p>
          <a:p>
            <a:r>
              <a:rPr lang="en-US" dirty="0"/>
              <a:t>        --chef-zero-host HOST        Host to start chef-zero on</a:t>
            </a:r>
          </a:p>
          <a:p>
            <a:r>
              <a:rPr lang="en-US" dirty="0"/>
              <a:t>        --chef-zero-port PORT        Port (or port range) to start chef-zero on.  Port ranges like 1000,1010 or 8889-9999 will try all given ports until one works.</a:t>
            </a:r>
          </a:p>
          <a:p>
            <a:r>
              <a:rPr lang="en-US" dirty="0"/>
              <a:t>    -k, --key KEY                    API Client Key</a:t>
            </a:r>
          </a:p>
          <a:p>
            <a:r>
              <a:rPr lang="en-US" dirty="0"/>
              <a:t>        --[no-]color                 Use colored output, defaults to false on Windows, true otherwise</a:t>
            </a:r>
          </a:p>
          <a:p>
            <a:r>
              <a:rPr lang="en-US" dirty="0"/>
              <a:t>    -c, --</a:t>
            </a:r>
            <a:r>
              <a:rPr lang="en-US" dirty="0" err="1"/>
              <a:t>config</a:t>
            </a:r>
            <a:r>
              <a:rPr lang="en-US" dirty="0"/>
              <a:t> CONFIG              The configuration file to use</a:t>
            </a:r>
          </a:p>
          <a:p>
            <a:r>
              <a:rPr lang="en-US" dirty="0"/>
              <a:t>        --defaults                   Accept default values for all questions</a:t>
            </a:r>
          </a:p>
          <a:p>
            <a:r>
              <a:rPr lang="en-US" dirty="0"/>
              <a:t>    -d, --disable-editing            Do not open EDITOR, just accept the data as is</a:t>
            </a:r>
          </a:p>
          <a:p>
            <a:r>
              <a:rPr lang="en-US" dirty="0"/>
              <a:t>    -e, --editor EDITOR              Set the editor to use for interactive commands</a:t>
            </a:r>
          </a:p>
          <a:p>
            <a:r>
              <a:rPr lang="en-US" dirty="0"/>
              <a:t>    -E, --environment ENVIRONMENT    Set the Chef environment (except for in searches, where this will be flagrantly ignored)</a:t>
            </a:r>
          </a:p>
          <a:p>
            <a:r>
              <a:rPr lang="en-US" dirty="0"/>
              <a:t>    -F, --format FORMAT              Which format to use for output</a:t>
            </a:r>
          </a:p>
          <a:p>
            <a:r>
              <a:rPr lang="en-US" dirty="0"/>
              <a:t>        --[no-]listen                Whether a local mode (-z) server binds to a port</a:t>
            </a:r>
          </a:p>
          <a:p>
            <a:r>
              <a:rPr lang="en-US" dirty="0"/>
              <a:t>    -z, --local-mode                 Point knife commands at local repository instead of server</a:t>
            </a:r>
          </a:p>
          <a:p>
            <a:r>
              <a:rPr lang="en-US" dirty="0"/>
              <a:t>    -u, --user USER                  API Client Username</a:t>
            </a:r>
          </a:p>
          <a:p>
            <a:r>
              <a:rPr lang="en-US" dirty="0"/>
              <a:t>        --print-after                Show the data after a destructive operation</a:t>
            </a:r>
          </a:p>
          <a:p>
            <a:r>
              <a:rPr lang="en-US" dirty="0"/>
              <a:t>    -V, --verbose                    More verbose output. Use twice for max verbosity</a:t>
            </a:r>
          </a:p>
          <a:p>
            <a:r>
              <a:rPr lang="en-US" dirty="0"/>
              <a:t>    -v, --version                    Show chef version</a:t>
            </a:r>
          </a:p>
          <a:p>
            <a:r>
              <a:rPr lang="en-US" dirty="0"/>
              <a:t>    -y, --yes                        Say yes to all prompts for confirmation</a:t>
            </a:r>
          </a:p>
          <a:p>
            <a:r>
              <a:rPr lang="en-US" dirty="0"/>
              <a:t>    -h, --help                       Show this message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environment set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638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node1:</a:t>
            </a:r>
          </a:p>
          <a:p>
            <a:r>
              <a:rPr lang="en-US" dirty="0"/>
              <a:t>  </a:t>
            </a:r>
            <a:r>
              <a:rPr lang="en-US" dirty="0" err="1"/>
              <a:t>chef_environment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environment set node1 production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37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node1</a:t>
            </a:r>
          </a:p>
          <a:p>
            <a:r>
              <a:rPr lang="en-US" dirty="0"/>
              <a:t>Environment: production</a:t>
            </a:r>
          </a:p>
          <a:p>
            <a:r>
              <a:rPr lang="en-US" dirty="0"/>
              <a:t>FQDN:        ip-10-198-51-26.us-west-1.compute.internal</a:t>
            </a:r>
          </a:p>
          <a:p>
            <a:r>
              <a:rPr lang="en-US" dirty="0"/>
              <a:t>IP:          </a:t>
            </a:r>
            <a:r>
              <a:rPr lang="en-US" dirty="0" smtClean="0"/>
              <a:t>204.236.145.223</a:t>
            </a:r>
            <a:endParaRPr lang="en-US" dirty="0"/>
          </a:p>
          <a:p>
            <a:r>
              <a:rPr lang="en-US" dirty="0"/>
              <a:t>Run List:    role[web]</a:t>
            </a:r>
          </a:p>
          <a:p>
            <a:r>
              <a:rPr lang="en-US" dirty="0"/>
              <a:t>Roles:       web</a:t>
            </a:r>
          </a:p>
          <a:p>
            <a:r>
              <a:rPr lang="en-US" dirty="0"/>
              <a:t>Recipes:     apache, apache::default, apache::server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07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Nodes to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Set node2's environment to production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219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node2:</a:t>
            </a:r>
          </a:p>
          <a:p>
            <a:r>
              <a:rPr lang="en-US" dirty="0"/>
              <a:t>  </a:t>
            </a:r>
            <a:r>
              <a:rPr lang="en-US" dirty="0" err="1"/>
              <a:t>chef_environment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environment set node2 production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9259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node2</a:t>
            </a:r>
          </a:p>
          <a:p>
            <a:r>
              <a:rPr lang="en-US" dirty="0"/>
              <a:t>Environment: production</a:t>
            </a:r>
          </a:p>
          <a:p>
            <a:r>
              <a:rPr lang="en-US" dirty="0"/>
              <a:t>FQDN:        ip-10-198-31-238.us-west-1.compute.internal</a:t>
            </a:r>
          </a:p>
          <a:p>
            <a:r>
              <a:rPr lang="en-US" dirty="0"/>
              <a:t>IP:          50.18.19.208</a:t>
            </a:r>
          </a:p>
          <a:p>
            <a:r>
              <a:rPr lang="en-US" dirty="0"/>
              <a:t>Run List:    role[proxy]</a:t>
            </a:r>
          </a:p>
          <a:p>
            <a:r>
              <a:rPr lang="en-US" dirty="0"/>
              <a:t>Roles:       proxy</a:t>
            </a:r>
          </a:p>
          <a:p>
            <a:r>
              <a:rPr lang="en-US" dirty="0"/>
              <a:t>Recipes:     </a:t>
            </a:r>
            <a:r>
              <a:rPr lang="en-US" dirty="0" err="1"/>
              <a:t>myhaproxy</a:t>
            </a:r>
            <a:r>
              <a:rPr lang="en-US" dirty="0"/>
              <a:t>, </a:t>
            </a:r>
            <a:r>
              <a:rPr lang="en-US" dirty="0" err="1"/>
              <a:t>myhaproxy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::default,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node2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562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ü"/>
            </a:pPr>
            <a:r>
              <a:rPr lang="en-US" dirty="0"/>
              <a:t>Deploy our </a:t>
            </a:r>
            <a:r>
              <a:rPr lang="en-US" dirty="0" smtClean="0"/>
              <a:t>site </a:t>
            </a:r>
            <a:r>
              <a:rPr lang="en-US" dirty="0"/>
              <a:t>to </a:t>
            </a:r>
            <a:r>
              <a:rPr lang="en-US" dirty="0" smtClean="0"/>
              <a:t>Production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Let's create a reliable environment for our nodes.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53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0F0F0"/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677333" y="1396503"/>
            <a:ext cx="14898624" cy="6018636"/>
          </a:xfrm>
        </p:spPr>
        <p:txBody>
          <a:bodyPr/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1"/>
            <a:r>
              <a:rPr lang="en-US" dirty="0" smtClean="0"/>
              <a:t>After completing this module, you should be able to</a:t>
            </a:r>
          </a:p>
          <a:p>
            <a:pPr marL="918610" lvl="1" indent="-609585">
              <a:buFont typeface="Wingdings" panose="05000000000000000000" pitchFamily="2" charset="2"/>
              <a:buChar char="Ø"/>
            </a:pPr>
            <a:r>
              <a:rPr lang="en-US" dirty="0"/>
              <a:t>Deploy site nodes to a Production environment</a:t>
            </a:r>
          </a:p>
          <a:p>
            <a:pPr marL="309025" lvl="1"/>
            <a:endParaRPr lang="en-US" dirty="0" smtClean="0"/>
          </a:p>
          <a:p>
            <a:pPr marL="918610" lvl="1" indent="-609585">
              <a:buFont typeface="Arial" panose="020B0604020202020204" pitchFamily="34" charset="0"/>
              <a:buChar char="•"/>
            </a:pP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658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Union Environment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268368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Create an environment named "union" that has no cookbook restrictions.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smtClean="0"/>
              <a:t>Move node3 into </a:t>
            </a:r>
            <a:r>
              <a:rPr lang="en-US" dirty="0" smtClean="0"/>
              <a:t>the union environment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on all the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the proxy only sends requests to the production web node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242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</a:t>
            </a:r>
            <a:r>
              <a:rPr lang="en-US" dirty="0" smtClean="0"/>
              <a:t>"union"</a:t>
            </a:r>
            <a:endParaRPr lang="en-US" dirty="0"/>
          </a:p>
          <a:p>
            <a:r>
              <a:rPr lang="en-US" dirty="0"/>
              <a:t>description "Where </a:t>
            </a:r>
            <a:r>
              <a:rPr lang="en-US" dirty="0" smtClean="0"/>
              <a:t>code and applications are tested"</a:t>
            </a:r>
          </a:p>
          <a:p>
            <a:r>
              <a:rPr lang="en-US" dirty="0" smtClean="0"/>
              <a:t># No Cookbook Restrictions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~/chef-repo/environments/</a:t>
            </a:r>
            <a:r>
              <a:rPr lang="en-US" dirty="0" err="1" smtClean="0"/>
              <a:t>union.rb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625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Environment </a:t>
            </a:r>
            <a:r>
              <a:rPr lang="en-US" dirty="0" smtClean="0"/>
              <a:t>union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from file </a:t>
            </a:r>
            <a:r>
              <a:rPr lang="en-US" dirty="0" err="1" smtClean="0"/>
              <a:t>union.rb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914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_default</a:t>
            </a:r>
          </a:p>
          <a:p>
            <a:r>
              <a:rPr lang="en-US" dirty="0" smtClean="0"/>
              <a:t>production</a:t>
            </a:r>
          </a:p>
          <a:p>
            <a:r>
              <a:rPr lang="en-US" dirty="0" smtClean="0"/>
              <a:t>union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650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environment</a:t>
            </a:r>
          </a:p>
          <a:p>
            <a:r>
              <a:rPr lang="en-US" dirty="0" err="1"/>
              <a:t>cookbook_versions</a:t>
            </a:r>
            <a:r>
              <a:rPr lang="en-US" dirty="0"/>
              <a:t>: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Where code and applications are tested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Chef::Environment</a:t>
            </a:r>
          </a:p>
          <a:p>
            <a:r>
              <a:rPr lang="en-US" dirty="0"/>
              <a:t>name:                union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show union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0915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node3:</a:t>
            </a:r>
            <a:endParaRPr lang="en-US" dirty="0"/>
          </a:p>
          <a:p>
            <a:r>
              <a:rPr lang="en-US" dirty="0"/>
              <a:t>  </a:t>
            </a:r>
            <a:r>
              <a:rPr lang="en-US" dirty="0" err="1"/>
              <a:t>chef_environment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environment set node3 union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228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 Name:   node3</a:t>
            </a:r>
          </a:p>
          <a:p>
            <a:r>
              <a:rPr lang="en-US" dirty="0"/>
              <a:t>Environment: union</a:t>
            </a:r>
          </a:p>
          <a:p>
            <a:r>
              <a:rPr lang="en-US" dirty="0"/>
              <a:t>FQDN:        ip-10-197-105-148.us-west-1.compute.internal</a:t>
            </a:r>
          </a:p>
          <a:p>
            <a:r>
              <a:rPr lang="en-US" dirty="0"/>
              <a:t>IP:          54.176.64.173</a:t>
            </a:r>
          </a:p>
          <a:p>
            <a:r>
              <a:rPr lang="en-US" dirty="0"/>
              <a:t>Run List:    role[web]</a:t>
            </a:r>
          </a:p>
          <a:p>
            <a:r>
              <a:rPr lang="en-US" dirty="0"/>
              <a:t>Roles:</a:t>
            </a:r>
          </a:p>
          <a:p>
            <a:r>
              <a:rPr lang="en-US" dirty="0"/>
              <a:t>Recipes:     apache, apache::default, apache::server</a:t>
            </a:r>
          </a:p>
          <a:p>
            <a:r>
              <a:rPr lang="en-US" dirty="0"/>
              <a:t>Platform:    </a:t>
            </a:r>
            <a:r>
              <a:rPr lang="en-US" dirty="0" err="1"/>
              <a:t>ubuntu</a:t>
            </a:r>
            <a:r>
              <a:rPr lang="en-US" dirty="0"/>
              <a:t> 14.04</a:t>
            </a:r>
          </a:p>
          <a:p>
            <a:r>
              <a:rPr lang="en-US" dirty="0"/>
              <a:t>Tags: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node3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188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   Starting Chef Client, version 12.3.0</a:t>
            </a:r>
          </a:p>
          <a:p>
            <a:r>
              <a:rPr lang="en-US" dirty="0" smtClean="0"/>
              <a:t>ec2-204-236-145-223.us-west-1.compute.amazonaws.com </a:t>
            </a:r>
            <a:r>
              <a:rPr lang="en-US" dirty="0"/>
              <a:t>Starting Chef Client, version 12.3.0</a:t>
            </a:r>
          </a:p>
          <a:p>
            <a:r>
              <a:rPr lang="en-US" dirty="0"/>
              <a:t>ec2-54-176-64-173.us-west-1.compute.amazonaws.com   Starting Chef Client, version 12.3.0</a:t>
            </a:r>
          </a:p>
          <a:p>
            <a:r>
              <a:rPr lang="en-US" dirty="0"/>
              <a:t>ec2-50-18-19-208.us-west-1.compute.amazonaws.com   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ec2-54-176-64-173.us-west-1.compute.amazonaws.com   resolving cookbooks for run list: ["apache"]</a:t>
            </a:r>
          </a:p>
          <a:p>
            <a:r>
              <a:rPr lang="en-US" dirty="0"/>
              <a:t>ec2-50-18-19-208.us-west-1.compute.amazonaws.com    Synchronizing Cookbooks:</a:t>
            </a:r>
          </a:p>
          <a:p>
            <a:r>
              <a:rPr lang="en-US" dirty="0" smtClean="0"/>
              <a:t>ec2-204-236-145-223.us-west-1.compute.amazonaws.com </a:t>
            </a:r>
            <a:r>
              <a:rPr lang="en-US" dirty="0"/>
              <a:t>resolving cookbooks for run list: ["apache"]</a:t>
            </a:r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   - </a:t>
            </a:r>
            <a:r>
              <a:rPr lang="en-US" dirty="0" smtClean="0"/>
              <a:t>build-essential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 smtClean="0"/>
              <a:t> "*:*" -x USER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7919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Web Node in Union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node in the union environment is still receiving requests from the load balancer.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975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Expected Situation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did we expect to happen when we moved a web node to a different environment?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706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Production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380990" indent="-380990">
              <a:buFont typeface="Wingdings" charset="2"/>
              <a:buChar char="q"/>
            </a:pPr>
            <a:r>
              <a:rPr lang="en-US" dirty="0"/>
              <a:t>Deploy our </a:t>
            </a:r>
            <a:r>
              <a:rPr lang="en-US" dirty="0" smtClean="0"/>
              <a:t>site </a:t>
            </a:r>
            <a:r>
              <a:rPr lang="en-US" dirty="0"/>
              <a:t>to </a:t>
            </a:r>
            <a:r>
              <a:rPr lang="en-US" dirty="0" smtClean="0"/>
              <a:t>Production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Let's create a reliable environment for our nodes.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03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Actual Situation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is the actual situation?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89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Balancing Nodes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cookbook handles balancing the requests between web nodes?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46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Balancing Nodes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recipe within that cookbook sets up the request balancing between the two nodes?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440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Search Criteria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are we currently searching for web nodes?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542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Search Criteria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can we further refine our search results?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93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8"/>
            <a:ext cx="10974132" cy="3472959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sz="3200" dirty="0"/>
              <a:t>Update the search criteria to return:</a:t>
            </a:r>
          </a:p>
          <a:p>
            <a:pPr lvl="1" algn="l">
              <a:lnSpc>
                <a:spcPct val="120000"/>
              </a:lnSpc>
            </a:pPr>
            <a:r>
              <a:rPr lang="en-US" sz="2400" dirty="0">
                <a:solidFill>
                  <a:schemeClr val="tx1"/>
                </a:solidFill>
                <a:latin typeface="Inconsolata"/>
                <a:cs typeface="Inconsolata"/>
              </a:rPr>
              <a:t>node's role is webserver AND node's environment is the same as the proxy server's environment</a:t>
            </a:r>
          </a:p>
          <a:p>
            <a:pPr marL="457189" indent="-457189">
              <a:lnSpc>
                <a:spcPct val="120000"/>
              </a:lnSpc>
              <a:buFont typeface="Wingdings" charset="2"/>
              <a:buChar char="q"/>
            </a:pPr>
            <a:r>
              <a:rPr lang="en-US" sz="3200" dirty="0"/>
              <a:t>Update the Patch Version</a:t>
            </a:r>
          </a:p>
          <a:p>
            <a:pPr marL="457189" indent="-457189">
              <a:lnSpc>
                <a:spcPct val="120000"/>
              </a:lnSpc>
              <a:buFont typeface="Wingdings" charset="2"/>
              <a:buChar char="q"/>
            </a:pPr>
            <a:r>
              <a:rPr lang="en-US" sz="3200" dirty="0"/>
              <a:t>Upload the Cookbook</a:t>
            </a:r>
          </a:p>
          <a:p>
            <a:pPr marL="457189" indent="-457189">
              <a:lnSpc>
                <a:spcPct val="120000"/>
              </a:lnSpc>
              <a:buFont typeface="Wingdings" charset="2"/>
              <a:buChar char="q"/>
            </a:pPr>
            <a:r>
              <a:rPr lang="en-US" sz="3200" dirty="0"/>
              <a:t>Run chef-client on the proxy node</a:t>
            </a:r>
          </a:p>
          <a:p>
            <a:pPr lvl="1" algn="l">
              <a:lnSpc>
                <a:spcPct val="120000"/>
              </a:lnSpc>
            </a:pP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 bwMode="white">
          <a:xfrm>
            <a:off x="4638845" y="6979077"/>
            <a:ext cx="6978311" cy="1405039"/>
          </a:xfrm>
          <a:prstGeom prst="rect">
            <a:avLst/>
          </a:prstGeom>
        </p:spPr>
        <p:txBody>
          <a:bodyPr vert="horz" wrap="none" lIns="121920" tIns="121920" rIns="121920" bIns="121920" rtlCol="0">
            <a:norm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chef_search.html#and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chef_search.html#environments</a:t>
            </a:r>
            <a:endParaRPr lang="en-US" dirty="0"/>
          </a:p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environments.html#find-environment-from-recipe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754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#</a:t>
            </a:r>
          </a:p>
          <a:p>
            <a:r>
              <a:rPr lang="en-US" sz="2400" dirty="0"/>
              <a:t># Cookbook Name:: </a:t>
            </a:r>
            <a:r>
              <a:rPr lang="en-US" sz="2400" dirty="0" err="1"/>
              <a:t>myhaproxy</a:t>
            </a:r>
            <a:endParaRPr lang="en-US" sz="2400" dirty="0"/>
          </a:p>
          <a:p>
            <a:r>
              <a:rPr lang="en-US" sz="2400" dirty="0"/>
              <a:t># Recipe:: default</a:t>
            </a:r>
          </a:p>
          <a:p>
            <a:r>
              <a:rPr lang="en-US" sz="2400" dirty="0"/>
              <a:t>#</a:t>
            </a:r>
          </a:p>
          <a:p>
            <a:r>
              <a:rPr lang="en-US" sz="2400" dirty="0"/>
              <a:t># Copyright (c) </a:t>
            </a:r>
            <a:r>
              <a:rPr lang="en-US" sz="2400" dirty="0" smtClean="0"/>
              <a:t>2014 </a:t>
            </a:r>
            <a:r>
              <a:rPr lang="en-US" sz="2400" dirty="0"/>
              <a:t>The Authors, All Rights Reserved.</a:t>
            </a:r>
          </a:p>
          <a:p>
            <a:endParaRPr lang="en-US" sz="2400" dirty="0"/>
          </a:p>
          <a:p>
            <a:r>
              <a:rPr lang="en-US" sz="2400" dirty="0" err="1"/>
              <a:t>all_web_nodes</a:t>
            </a:r>
            <a:r>
              <a:rPr lang="en-US" sz="2400" dirty="0"/>
              <a:t> = search("node","</a:t>
            </a:r>
            <a:r>
              <a:rPr lang="en-US" sz="2400" dirty="0" err="1"/>
              <a:t>role:web</a:t>
            </a:r>
            <a:r>
              <a:rPr lang="en-US" sz="2400" dirty="0"/>
              <a:t> AND </a:t>
            </a:r>
            <a:r>
              <a:rPr lang="en-US" sz="2400" dirty="0" err="1"/>
              <a:t>chef_environment</a:t>
            </a:r>
            <a:r>
              <a:rPr lang="en-US" sz="2400" dirty="0"/>
              <a:t>:#{</a:t>
            </a:r>
            <a:r>
              <a:rPr lang="en-US" sz="2400" dirty="0" err="1"/>
              <a:t>node.chef_environment</a:t>
            </a:r>
            <a:r>
              <a:rPr lang="en-US" sz="2400" dirty="0"/>
              <a:t>}")</a:t>
            </a:r>
          </a:p>
          <a:p>
            <a:endParaRPr lang="en-US" sz="2400" dirty="0"/>
          </a:p>
          <a:p>
            <a:r>
              <a:rPr lang="en-US" sz="2400" dirty="0"/>
              <a:t>members = []</a:t>
            </a:r>
          </a:p>
          <a:p>
            <a:endParaRPr lang="en-US" sz="2400" dirty="0"/>
          </a:p>
          <a:p>
            <a:r>
              <a:rPr lang="en-US" sz="2400" dirty="0"/>
              <a:t>#...</a:t>
            </a:r>
          </a:p>
          <a:p>
            <a:endParaRPr lang="en-US" sz="24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135042" y="4837447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8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'0.3.1'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99013" y="6188444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0912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cookbooks/</a:t>
            </a:r>
            <a:r>
              <a:rPr lang="en-US" dirty="0" err="1" smtClean="0"/>
              <a:t>mahaproxy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843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Resolving </a:t>
            </a:r>
            <a:r>
              <a:rPr lang="en-US" dirty="0"/>
              <a:t>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Installing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(0.3.1) from source at 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2237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167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Skipping build-essential (2.2.3) (frozen)</a:t>
            </a:r>
          </a:p>
          <a:p>
            <a:r>
              <a:rPr lang="en-US" dirty="0"/>
              <a:t>Skipping </a:t>
            </a:r>
            <a:r>
              <a:rPr lang="en-US" dirty="0" err="1"/>
              <a:t>cpu</a:t>
            </a:r>
            <a:r>
              <a:rPr lang="en-US" dirty="0"/>
              <a:t> (0.2.0) (frozen)</a:t>
            </a:r>
          </a:p>
          <a:p>
            <a:r>
              <a:rPr lang="en-US" dirty="0"/>
              <a:t>Skipping </a:t>
            </a:r>
            <a:r>
              <a:rPr lang="en-US" dirty="0" err="1"/>
              <a:t>haproxy</a:t>
            </a:r>
            <a:r>
              <a:rPr lang="en-US" dirty="0"/>
              <a:t> (1.6.6) (frozen)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(0.3.1)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7444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Skipping build-essential (2.2.3) (frozen)</a:t>
            </a:r>
          </a:p>
          <a:p>
            <a:r>
              <a:rPr lang="en-US" dirty="0"/>
              <a:t>Skipping </a:t>
            </a:r>
            <a:r>
              <a:rPr lang="en-US" dirty="0" err="1"/>
              <a:t>cpu</a:t>
            </a:r>
            <a:r>
              <a:rPr lang="en-US" dirty="0"/>
              <a:t> (0.2.0) (frozen)</a:t>
            </a:r>
          </a:p>
          <a:p>
            <a:r>
              <a:rPr lang="en-US" dirty="0"/>
              <a:t>Skipping </a:t>
            </a:r>
            <a:r>
              <a:rPr lang="en-US" dirty="0" err="1"/>
              <a:t>haproxy</a:t>
            </a:r>
            <a:r>
              <a:rPr lang="en-US" dirty="0"/>
              <a:t> (1.6.6) (frozen)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(0.3.1) 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</a:t>
            </a:r>
            <a:r>
              <a:rPr lang="en-US" dirty="0" err="1" smtClean="0"/>
              <a:t>ssh</a:t>
            </a:r>
            <a:r>
              <a:rPr lang="en-US" dirty="0" smtClean="0"/>
              <a:t> "name:node2" -x USER -P PWD "</a:t>
            </a:r>
            <a:r>
              <a:rPr lang="en-US" dirty="0" err="1" smtClean="0"/>
              <a:t>sudo</a:t>
            </a:r>
            <a:r>
              <a:rPr lang="en-US" dirty="0" smtClean="0"/>
              <a:t> chef-client"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174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Updated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proxy is still delivering requests to both nodes!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67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Updated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changes did we make to the cookbook?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8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Updated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can we check to see if the cookbook has been successfully uploaded?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865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Source and 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can we check our search query to ensure that it returns the correct set of nodes?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69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Source and Version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could the change to the version affect our latest cookbook?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20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'0.3.1'</a:t>
            </a:r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1099013" y="6188444"/>
            <a:ext cx="14404273" cy="626533"/>
          </a:xfrm>
          <a:solidFill>
            <a:schemeClr val="accent1">
              <a:alpha val="2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4221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"production"</a:t>
            </a:r>
          </a:p>
          <a:p>
            <a:r>
              <a:rPr lang="en-US" dirty="0"/>
              <a:t>description "Where we run production code"</a:t>
            </a:r>
          </a:p>
          <a:p>
            <a:endParaRPr lang="en-US" dirty="0"/>
          </a:p>
          <a:p>
            <a:r>
              <a:rPr lang="en-US" dirty="0"/>
              <a:t>cookbook "apache", </a:t>
            </a:r>
            <a:r>
              <a:rPr lang="en-US" dirty="0" smtClean="0"/>
              <a:t>"= 0.2.1</a:t>
            </a:r>
            <a:r>
              <a:rPr lang="en-US" dirty="0"/>
              <a:t>"</a:t>
            </a:r>
          </a:p>
          <a:p>
            <a:r>
              <a:rPr lang="en-US" dirty="0"/>
              <a:t>cookbook "</a:t>
            </a:r>
            <a:r>
              <a:rPr lang="en-US" dirty="0" err="1"/>
              <a:t>myhaproxy</a:t>
            </a:r>
            <a:r>
              <a:rPr lang="en-US" dirty="0"/>
              <a:t>", </a:t>
            </a:r>
            <a:r>
              <a:rPr lang="en-US" dirty="0" smtClean="0"/>
              <a:t>"= 0.3.0"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~/chef-repo/environments/</a:t>
            </a:r>
            <a:r>
              <a:rPr lang="en-US" dirty="0" err="1" smtClean="0"/>
              <a:t>production.rb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 bwMode="auto">
          <a:xfrm>
            <a:off x="1101756" y="4855042"/>
            <a:ext cx="14431939" cy="75477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916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3825295"/>
          </a:xfrm>
        </p:spPr>
        <p:txBody>
          <a:bodyPr/>
          <a:lstStyle/>
          <a:p>
            <a:pPr marL="609585" indent="-609585">
              <a:buFont typeface="Wingdings" charset="2"/>
              <a:buChar char="q"/>
            </a:pPr>
            <a:r>
              <a:rPr lang="en-US" dirty="0" smtClean="0"/>
              <a:t>Update the environment named production: </a:t>
            </a:r>
          </a:p>
          <a:p>
            <a:pPr marL="609585" indent="-609585">
              <a:buFont typeface="Wingdings" charset="2"/>
              <a:buChar char="q"/>
            </a:pPr>
            <a:endParaRPr lang="en-US" dirty="0"/>
          </a:p>
          <a:p>
            <a:r>
              <a:rPr lang="en-US" dirty="0" smtClean="0">
                <a:latin typeface="Inconsolata"/>
                <a:cs typeface="Inconsolata"/>
              </a:rPr>
              <a:t>'</a:t>
            </a:r>
            <a:r>
              <a:rPr lang="en-US" dirty="0" err="1" smtClean="0">
                <a:latin typeface="Inconsolata"/>
                <a:cs typeface="Inconsolata"/>
              </a:rPr>
              <a:t>myhaproxy</a:t>
            </a:r>
            <a:r>
              <a:rPr lang="en-US" dirty="0" smtClean="0">
                <a:latin typeface="Inconsolata"/>
                <a:cs typeface="Inconsolata"/>
              </a:rPr>
              <a:t>' cookbook version equal to '0.3.1'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874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*</a:t>
            </a:r>
            <a:r>
              <a:rPr lang="en-US" dirty="0"/>
              <a:t>* ENVIRONMENT COMMANDS **</a:t>
            </a:r>
          </a:p>
          <a:p>
            <a:r>
              <a:rPr lang="en-US" dirty="0"/>
              <a:t>knife environment compare [ENVIRONMENT..] (options)</a:t>
            </a:r>
          </a:p>
          <a:p>
            <a:r>
              <a:rPr lang="en-US" dirty="0"/>
              <a:t>knife environment create ENVIRONMENT (options)</a:t>
            </a:r>
          </a:p>
          <a:p>
            <a:r>
              <a:rPr lang="en-US" dirty="0"/>
              <a:t>knife environment delete ENVIRONMENT (options)</a:t>
            </a:r>
          </a:p>
          <a:p>
            <a:r>
              <a:rPr lang="en-US" dirty="0"/>
              <a:t>knife environment edit ENVIRONMENT (options)</a:t>
            </a:r>
          </a:p>
          <a:p>
            <a:r>
              <a:rPr lang="en-US" dirty="0"/>
              <a:t>knife environment from file FILE [FILE..] (options)</a:t>
            </a:r>
          </a:p>
          <a:p>
            <a:r>
              <a:rPr lang="en-US" dirty="0" smtClean="0"/>
              <a:t>knife </a:t>
            </a:r>
            <a:r>
              <a:rPr lang="en-US" dirty="0"/>
              <a:t>environment list (options)</a:t>
            </a:r>
          </a:p>
          <a:p>
            <a:r>
              <a:rPr lang="en-US" dirty="0"/>
              <a:t>knife environment show ENVIRONMENT (options)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--help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8094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"production"</a:t>
            </a:r>
          </a:p>
          <a:p>
            <a:r>
              <a:rPr lang="en-US" dirty="0"/>
              <a:t>description "Where we run production code"</a:t>
            </a:r>
          </a:p>
          <a:p>
            <a:endParaRPr lang="en-US" dirty="0"/>
          </a:p>
          <a:p>
            <a:r>
              <a:rPr lang="en-US" dirty="0"/>
              <a:t>cookbook "apache", </a:t>
            </a:r>
            <a:r>
              <a:rPr lang="en-US" dirty="0" smtClean="0"/>
              <a:t>"= 0.2.1</a:t>
            </a:r>
            <a:r>
              <a:rPr lang="en-US" dirty="0"/>
              <a:t>"</a:t>
            </a:r>
          </a:p>
          <a:p>
            <a:r>
              <a:rPr lang="en-US" dirty="0"/>
              <a:t>cookbook "</a:t>
            </a:r>
            <a:r>
              <a:rPr lang="en-US" dirty="0" err="1"/>
              <a:t>myhaproxy</a:t>
            </a:r>
            <a:r>
              <a:rPr lang="en-US" dirty="0"/>
              <a:t>", </a:t>
            </a:r>
            <a:r>
              <a:rPr lang="en-US" dirty="0" smtClean="0"/>
              <a:t>"= 0.3.1"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~/chef-repo/environments/</a:t>
            </a:r>
            <a:r>
              <a:rPr lang="en-US" dirty="0" err="1" smtClean="0"/>
              <a:t>production.rb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1080998" y="4855460"/>
            <a:ext cx="14404273" cy="62653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37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355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Environment production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from file </a:t>
            </a:r>
            <a:r>
              <a:rPr lang="en-US" dirty="0" err="1" smtClean="0"/>
              <a:t>production.rb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047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chef_type</a:t>
            </a:r>
            <a:r>
              <a:rPr lang="en-US" dirty="0"/>
              <a:t>:           environment</a:t>
            </a:r>
          </a:p>
          <a:p>
            <a:r>
              <a:rPr lang="en-US" dirty="0" err="1"/>
              <a:t>cookbook_versions</a:t>
            </a:r>
            <a:r>
              <a:rPr lang="en-US" dirty="0"/>
              <a:t>:</a:t>
            </a:r>
          </a:p>
          <a:p>
            <a:r>
              <a:rPr lang="en-US" dirty="0"/>
              <a:t>  apache:    = 0.2.1</a:t>
            </a:r>
          </a:p>
          <a:p>
            <a:r>
              <a:rPr lang="en-US" dirty="0"/>
              <a:t>  </a:t>
            </a:r>
            <a:r>
              <a:rPr lang="en-US" dirty="0" err="1"/>
              <a:t>myhaproxy</a:t>
            </a:r>
            <a:r>
              <a:rPr lang="en-US" dirty="0"/>
              <a:t>: = 0.3.1</a:t>
            </a:r>
          </a:p>
          <a:p>
            <a:r>
              <a:rPr lang="en-US" dirty="0" err="1"/>
              <a:t>default_attributes</a:t>
            </a:r>
            <a:r>
              <a:rPr lang="en-US" dirty="0"/>
              <a:t>:</a:t>
            </a:r>
          </a:p>
          <a:p>
            <a:r>
              <a:rPr lang="en-US" dirty="0"/>
              <a:t>description:         Where we run production code</a:t>
            </a:r>
          </a:p>
          <a:p>
            <a:r>
              <a:rPr lang="en-US" dirty="0" err="1"/>
              <a:t>json_class</a:t>
            </a:r>
            <a:r>
              <a:rPr lang="en-US" dirty="0"/>
              <a:t>:          Chef::Environment</a:t>
            </a:r>
          </a:p>
          <a:p>
            <a:r>
              <a:rPr lang="en-US" dirty="0"/>
              <a:t>name:                production</a:t>
            </a:r>
          </a:p>
          <a:p>
            <a:r>
              <a:rPr lang="en-US" dirty="0" err="1"/>
              <a:t>override_attributes</a:t>
            </a:r>
            <a:r>
              <a:rPr lang="en-US" dirty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show production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1101756" y="3692281"/>
            <a:ext cx="14431939" cy="571180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algn="ctr" defTabSz="1218768"/>
            <a:endParaRPr lang="en-US" sz="32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141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1031031" y="2243909"/>
            <a:ext cx="14423693" cy="6096519"/>
          </a:xfrm>
        </p:spPr>
        <p:txBody>
          <a:bodyPr/>
          <a:lstStyle/>
          <a:p>
            <a:r>
              <a:rPr lang="en-US" dirty="0"/>
              <a:t>ec2-50-18-19-208.us-west-1.compute.amazonaws.com Starting Chef Client, version 12.3.0</a:t>
            </a:r>
          </a:p>
          <a:p>
            <a:r>
              <a:rPr lang="en-US" dirty="0"/>
              <a:t>ec2-50-18-19-208.us-west-1.compute.amazonaws.com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- build-essential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Converging 9 resources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apt_package</a:t>
            </a:r>
            <a:r>
              <a:rPr lang="en-US" dirty="0"/>
              <a:t>[</a:t>
            </a:r>
            <a:r>
              <a:rPr lang="en-US" dirty="0" err="1"/>
              <a:t>haproxy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ec2-50-18-19-208.us-west-1.compute.amazonaws.com   * directory[/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  * template[/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init.d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::default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cookbook_file</a:t>
            </a:r>
            <a:r>
              <a:rPr lang="en-US" dirty="0"/>
              <a:t>[/</a:t>
            </a:r>
            <a:r>
              <a:rPr lang="en-US" dirty="0" err="1"/>
              <a:t>etc</a:t>
            </a:r>
            <a:r>
              <a:rPr lang="en-US" dirty="0"/>
              <a:t>/default/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[admin]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[http]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[servers-http] action create (up to date)</a:t>
            </a:r>
          </a:p>
          <a:p>
            <a:r>
              <a:rPr lang="en-US" dirty="0"/>
              <a:t>ec2-50-18-19-208.us-west-1.compute.amazonaws.com   * template[/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] action create</a:t>
            </a:r>
          </a:p>
          <a:p>
            <a:r>
              <a:rPr lang="en-US" dirty="0"/>
              <a:t>ec2-50-18-19-208.us-west-1.compute.amazonaws.com     - update content in file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 from 6002e2 to 30daff</a:t>
            </a:r>
          </a:p>
          <a:p>
            <a:r>
              <a:rPr lang="en-US" dirty="0"/>
              <a:t>ec2-50-18-19-208.us-west-1.compute.amazonaws.com     --- /etc/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	</a:t>
            </a:r>
            <a:r>
              <a:rPr lang="en-US" dirty="0" smtClean="0"/>
              <a:t>2014-05-16 </a:t>
            </a:r>
            <a:r>
              <a:rPr lang="en-US" dirty="0"/>
              <a:t>08:17:46.788804000 +0000</a:t>
            </a:r>
          </a:p>
          <a:p>
            <a:r>
              <a:rPr lang="en-US" dirty="0"/>
              <a:t>ec2-50-18-19-208.us-west-1.compute.amazonaws.com     +++ /</a:t>
            </a:r>
            <a:r>
              <a:rPr lang="en-US" dirty="0" err="1" smtClean="0"/>
              <a:t>tmp</a:t>
            </a:r>
            <a:r>
              <a:rPr lang="en-US" dirty="0" smtClean="0"/>
              <a:t>/chef-rendered-template20140516-21702-4j04ky</a:t>
            </a:r>
            <a:r>
              <a:rPr lang="en-US" dirty="0"/>
              <a:t>	</a:t>
            </a:r>
            <a:r>
              <a:rPr lang="en-US" dirty="0" smtClean="0"/>
              <a:t>2014-05-16 </a:t>
            </a:r>
            <a:r>
              <a:rPr lang="en-US" dirty="0"/>
              <a:t>08:45:52.540804000 +0000</a:t>
            </a:r>
          </a:p>
          <a:p>
            <a:r>
              <a:rPr lang="en-US" dirty="0"/>
              <a:t>ec2-50-18-19-208.us-west-1.compute.amazonaws.com     @@ -35,7 +35,6 @@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     backend servers-http</a:t>
            </a:r>
          </a:p>
          <a:p>
            <a:r>
              <a:rPr lang="en-US" dirty="0"/>
              <a:t>ec2-50-18-19-208.us-west-1.compute.amazonaws.com     -  server ec2-54-176-64-173.us-west-1.compute.amazonaws.com 54.176.64.173:80 weight 1 </a:t>
            </a:r>
            <a:r>
              <a:rPr lang="en-US" dirty="0" err="1"/>
              <a:t>maxconn</a:t>
            </a:r>
            <a:r>
              <a:rPr lang="en-US" dirty="0"/>
              <a:t> 100 check</a:t>
            </a:r>
          </a:p>
          <a:p>
            <a:r>
              <a:rPr lang="en-US" dirty="0"/>
              <a:t>ec2-50-18-19-208.us-west-1.compute.amazonaws.com        server </a:t>
            </a:r>
            <a:r>
              <a:rPr lang="en-US" dirty="0" smtClean="0"/>
              <a:t>ec2-204-236-145-223.us-west-1.compute.amazonaws.com 204.236.145.223:80 </a:t>
            </a:r>
            <a:r>
              <a:rPr lang="en-US" dirty="0"/>
              <a:t>weight 1 </a:t>
            </a:r>
            <a:r>
              <a:rPr lang="en-US" dirty="0" err="1"/>
              <a:t>maxconn</a:t>
            </a:r>
            <a:r>
              <a:rPr lang="en-US" dirty="0"/>
              <a:t> 100 check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enable (up to date)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start (up to date)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reload</a:t>
            </a:r>
          </a:p>
          <a:p>
            <a:r>
              <a:rPr lang="en-US" dirty="0"/>
              <a:t>ec2-50-18-19-208.us-west-1.compute.amazonaws.com     - reload service service[</a:t>
            </a:r>
            <a:r>
              <a:rPr lang="en-US" dirty="0" err="1"/>
              <a:t>haproxy</a:t>
            </a:r>
            <a:r>
              <a:rPr lang="en-US" dirty="0"/>
              <a:t>]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Running handlers:</a:t>
            </a:r>
          </a:p>
          <a:p>
            <a:r>
              <a:rPr lang="en-US" dirty="0"/>
              <a:t>ec2-50-18-19-208.us-west-1.compute.amazonaws.com Running handlers complete</a:t>
            </a:r>
          </a:p>
          <a:p>
            <a:r>
              <a:rPr lang="en-US" dirty="0"/>
              <a:t>ec2-50-18-19-208.us-west-1.compute.amazonaws.com Chef Client finished, 2/11 resources updated in 6.36575247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</a:t>
            </a:r>
            <a:r>
              <a:rPr lang="en-US" dirty="0" err="1"/>
              <a:t>ssh</a:t>
            </a:r>
            <a:r>
              <a:rPr lang="en-US" dirty="0"/>
              <a:t> "name:node2" -x </a:t>
            </a:r>
            <a:r>
              <a:rPr lang="en-US" dirty="0" smtClean="0"/>
              <a:t>USER -P PWD "</a:t>
            </a:r>
            <a:r>
              <a:rPr lang="en-US" dirty="0" err="1"/>
              <a:t>sudo</a:t>
            </a:r>
            <a:r>
              <a:rPr lang="en-US" dirty="0"/>
              <a:t> chef-client"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85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One more thing...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770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Home Page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13753" y="3506117"/>
            <a:ext cx="10974132" cy="4807193"/>
          </a:xfrm>
        </p:spPr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apache cookbook's template to new page found at URL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Bump version of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cookbook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only the web node in the union updated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918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Ready for Production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production environment cookbook restriction to latest apache version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all nodes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all production nodes have updated</a:t>
            </a:r>
          </a:p>
          <a:p>
            <a:pPr marL="609585" indent="-609585">
              <a:lnSpc>
                <a:spcPct val="120000"/>
              </a:lnSpc>
              <a:buFont typeface="Wingdings" charset="2"/>
              <a:buChar char="q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311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400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532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environments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82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"production"</a:t>
            </a:r>
          </a:p>
          <a:p>
            <a:r>
              <a:rPr lang="en-US" dirty="0"/>
              <a:t>description "Where we run production code"</a:t>
            </a:r>
          </a:p>
          <a:p>
            <a:endParaRPr lang="en-US" dirty="0"/>
          </a:p>
          <a:p>
            <a:r>
              <a:rPr lang="en-US" dirty="0"/>
              <a:t>cookbook "apache", </a:t>
            </a:r>
            <a:r>
              <a:rPr lang="en-US" dirty="0" smtClean="0"/>
              <a:t>"= 0.2.1</a:t>
            </a:r>
            <a:r>
              <a:rPr lang="en-US" dirty="0"/>
              <a:t>"</a:t>
            </a:r>
          </a:p>
          <a:p>
            <a:r>
              <a:rPr lang="en-US" dirty="0"/>
              <a:t>cookbook "</a:t>
            </a:r>
            <a:r>
              <a:rPr lang="en-US" dirty="0" err="1"/>
              <a:t>myhaproxy</a:t>
            </a:r>
            <a:r>
              <a:rPr lang="en-US" dirty="0" smtClean="0"/>
              <a:t>", "= 0.3.0</a:t>
            </a:r>
            <a:r>
              <a:rPr lang="en-US" dirty="0"/>
              <a:t>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~/chef-repo/environments/</a:t>
            </a:r>
            <a:r>
              <a:rPr lang="en-US" dirty="0" err="1" smtClean="0"/>
              <a:t>production.rb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227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_default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list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665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Updated Environment production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environment from file </a:t>
            </a:r>
            <a:r>
              <a:rPr lang="en-US" dirty="0" err="1" smtClean="0"/>
              <a:t>production.rb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algn="l"/>
            <a:r>
              <a:rPr lang="en-US" dirty="0" smtClean="0">
                <a:solidFill>
                  <a:srgbClr val="7D868C"/>
                </a:solidFill>
              </a:rPr>
              <a:t>©</a:t>
            </a:r>
            <a:r>
              <a:rPr lang="en-US" dirty="0" smtClean="0">
                <a:solidFill>
                  <a:srgbClr val="7D868C"/>
                </a:solidFill>
              </a:rPr>
              <a:t>2014 </a:t>
            </a:r>
            <a:r>
              <a:rPr lang="en-US" dirty="0" smtClean="0">
                <a:solidFill>
                  <a:srgbClr val="7D868C"/>
                </a:solidFill>
              </a:rPr>
              <a:t>Chef Software Inc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D3C6E21F-9381-4880-84FB-1E73165A9E9D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348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15211</TotalTime>
  <Words>2200</Words>
  <Application>Microsoft Office PowerPoint</Application>
  <PresentationFormat>Custom</PresentationFormat>
  <Paragraphs>444</Paragraphs>
  <Slides>59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5" baseType="lpstr">
      <vt:lpstr>Arial</vt:lpstr>
      <vt:lpstr>Courier New</vt:lpstr>
      <vt:lpstr>Gill Sans MT</vt:lpstr>
      <vt:lpstr>Inconsolata</vt:lpstr>
      <vt:lpstr>Wingdings</vt:lpstr>
      <vt:lpstr>ChefDk3.2Template</vt:lpstr>
      <vt:lpstr>Environments</vt:lpstr>
      <vt:lpstr>Objectives</vt:lpstr>
      <vt:lpstr>Production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More Nodes to Production</vt:lpstr>
      <vt:lpstr>PowerPoint Presentation</vt:lpstr>
      <vt:lpstr>PowerPoint Presentation</vt:lpstr>
      <vt:lpstr>Production</vt:lpstr>
      <vt:lpstr>Union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 Node in Union</vt:lpstr>
      <vt:lpstr>Expected Situation</vt:lpstr>
      <vt:lpstr>Actual Situation</vt:lpstr>
      <vt:lpstr>Balancing Nodes</vt:lpstr>
      <vt:lpstr>Balancing Nodes</vt:lpstr>
      <vt:lpstr>Search Criteria</vt:lpstr>
      <vt:lpstr>Search Criteria</vt:lpstr>
      <vt:lpstr>Update the 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Updated Cookbook</vt:lpstr>
      <vt:lpstr>Updated Cookbook</vt:lpstr>
      <vt:lpstr>Updated Cookbook</vt:lpstr>
      <vt:lpstr>Source and Version</vt:lpstr>
      <vt:lpstr>Source and Version</vt:lpstr>
      <vt:lpstr>PowerPoint Presentation</vt:lpstr>
      <vt:lpstr>PowerPoint Presentation</vt:lpstr>
      <vt:lpstr>Update Production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One more thing...</vt:lpstr>
      <vt:lpstr>New Home Page</vt:lpstr>
      <vt:lpstr>Ready for Production</vt:lpstr>
      <vt:lpstr>Discussion</vt:lpstr>
      <vt:lpstr>PowerPoint Presentation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sdelfante@chef.io</dc:creator>
  <dc:description>Template: Louma El-Khoury, Silver Fox Productions Inc.
Formatting:
Event Date: March 12, 2012
Event Location: New York, NY
Audience Type:</dc:description>
  <cp:lastModifiedBy>Steve Del Fante</cp:lastModifiedBy>
  <cp:revision>1943</cp:revision>
  <cp:lastPrinted>2015-02-07T23:49:10Z</cp:lastPrinted>
  <dcterms:created xsi:type="dcterms:W3CDTF">2012-09-13T17:36:07Z</dcterms:created>
  <dcterms:modified xsi:type="dcterms:W3CDTF">2015-08-17T21:21:02Z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